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419" r:id="rId8"/>
    <p:sldId id="1373"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419"/>
            <p14:sldId id="1373"/>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39.png"/><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1"/>
          <p:cNvSpPr txBox="1">
            <a:spLocks noGrp="1"/>
          </p:cNvSpPr>
          <p:nvPr>
            <p:ph type="ctrTitle"/>
          </p:nvPr>
        </p:nvSpPr>
        <p:spPr>
          <a:xfrm>
            <a:off x="489771" y="2375691"/>
            <a:ext cx="8003989" cy="553998"/>
          </a:xfrm>
        </p:spPr>
        <p:txBody>
          <a:bodyPr/>
          <a:lstStyle/>
          <a:p>
            <a:pPr algn="l"/>
            <a:r>
              <a:rPr lang="en-US" sz="3600" b="1" i="0" dirty="0">
                <a:effectLst/>
                <a:highlight>
                  <a:srgbClr val="FFFFFF"/>
                </a:highlight>
                <a:latin typeface="+mn-lt"/>
              </a:rPr>
              <a:t>Transform Pandas </a:t>
            </a:r>
            <a:r>
              <a:rPr lang="en-US" sz="3600" b="1" i="0" dirty="0" err="1">
                <a:effectLst/>
                <a:highlight>
                  <a:srgbClr val="FFFFFF"/>
                </a:highlight>
                <a:latin typeface="+mn-lt"/>
              </a:rPr>
              <a:t>DataFrame</a:t>
            </a:r>
            <a:endParaRPr lang="en-US" sz="3600" b="1" i="0" dirty="0">
              <a:effectLst/>
              <a:highlight>
                <a:srgbClr val="FFFFFF"/>
              </a:highlight>
              <a:latin typeface="+mn-lt"/>
            </a:endParaRP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Pivot Table</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Pandas Styling</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68332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Introduction</a:t>
            </a: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2076246" y="3630007"/>
            <a:ext cx="9014541" cy="1384995"/>
          </a:xfrm>
        </p:spPr>
        <p:txBody>
          <a:bodyPr/>
          <a:lstStyle/>
          <a:p>
            <a:r>
              <a:rPr lang="en-US" sz="1800" b="0" i="0" dirty="0">
                <a:effectLst/>
                <a:highlight>
                  <a:srgbClr val="FFFFFF"/>
                </a:highlight>
                <a:latin typeface="+mn-lt"/>
              </a:rPr>
              <a:t>Pandas Style is a module in the Pandas library that offers tools for producing HTML-styled versions of DataFrames. This feature permits users to personalize the visual display of DataFrames when viewing them. The primary function of Pandas Style is its capacity to emphasize, color, and format cells based on specific criteria, aiding in the visual detection of patterns and trends within datasets.</a:t>
            </a:r>
            <a:endParaRPr lang="en-US" sz="1800" dirty="0">
              <a:solidFill>
                <a:srgbClr val="030303"/>
              </a:solidFill>
              <a:latin typeface="+mn-lt"/>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TextBox 2">
            <a:extLst>
              <a:ext uri="{FF2B5EF4-FFF2-40B4-BE49-F238E27FC236}">
                <a16:creationId xmlns:a16="http://schemas.microsoft.com/office/drawing/2014/main" id="{7EDD8BE3-74BF-7A25-72F5-DB91FBDCC277}"/>
              </a:ext>
            </a:extLst>
          </p:cNvPr>
          <p:cNvSpPr txBox="1"/>
          <p:nvPr/>
        </p:nvSpPr>
        <p:spPr>
          <a:xfrm>
            <a:off x="462116" y="471948"/>
            <a:ext cx="5633884" cy="584775"/>
          </a:xfrm>
          <a:prstGeom prst="rect">
            <a:avLst/>
          </a:prstGeom>
          <a:noFill/>
        </p:spPr>
        <p:txBody>
          <a:bodyPr wrap="square" rtlCol="0">
            <a:spAutoFit/>
          </a:bodyPr>
          <a:lstStyle/>
          <a:p>
            <a:r>
              <a:rPr lang="en-US" sz="3200" b="1" dirty="0">
                <a:solidFill>
                  <a:srgbClr val="C00000"/>
                </a:solidFill>
                <a:latin typeface="+mn-lt"/>
              </a:rPr>
              <a:t>Pivot Table</a:t>
            </a:r>
          </a:p>
        </p:txBody>
      </p:sp>
      <p:sp>
        <p:nvSpPr>
          <p:cNvPr id="5" name="TextBox 4">
            <a:extLst>
              <a:ext uri="{FF2B5EF4-FFF2-40B4-BE49-F238E27FC236}">
                <a16:creationId xmlns:a16="http://schemas.microsoft.com/office/drawing/2014/main" id="{29A466C4-9E3F-F9FB-D7D7-441663045EBA}"/>
              </a:ext>
            </a:extLst>
          </p:cNvPr>
          <p:cNvSpPr txBox="1"/>
          <p:nvPr/>
        </p:nvSpPr>
        <p:spPr>
          <a:xfrm>
            <a:off x="540774" y="1779639"/>
            <a:ext cx="5025349" cy="1200329"/>
          </a:xfrm>
          <a:prstGeom prst="rect">
            <a:avLst/>
          </a:prstGeom>
          <a:noFill/>
        </p:spPr>
        <p:txBody>
          <a:bodyPr wrap="square" rtlCol="0">
            <a:spAutoFit/>
          </a:bodyPr>
          <a:lstStyle/>
          <a:p>
            <a:r>
              <a:rPr lang="en-US" sz="1800" b="0" i="0" dirty="0">
                <a:effectLst/>
                <a:highlight>
                  <a:srgbClr val="FFFFFF"/>
                </a:highlight>
                <a:latin typeface="+mn-lt"/>
              </a:rPr>
              <a:t>pivot tables are a structured way of presenting summarized data from a table, arranging information based on one variable, and showing values related to another variable.</a:t>
            </a:r>
            <a:endParaRPr lang="en-US" sz="1800" dirty="0">
              <a:latin typeface="+mn-lt"/>
            </a:endParaRPr>
          </a:p>
        </p:txBody>
      </p:sp>
      <p:pic>
        <p:nvPicPr>
          <p:cNvPr id="7" name="Picture 6">
            <a:extLst>
              <a:ext uri="{FF2B5EF4-FFF2-40B4-BE49-F238E27FC236}">
                <a16:creationId xmlns:a16="http://schemas.microsoft.com/office/drawing/2014/main" id="{9FCEB96F-3FCD-432A-8CFB-C8DE90DA6A0B}"/>
              </a:ext>
            </a:extLst>
          </p:cNvPr>
          <p:cNvPicPr>
            <a:picLocks noChangeAspect="1"/>
          </p:cNvPicPr>
          <p:nvPr/>
        </p:nvPicPr>
        <p:blipFill>
          <a:blip r:embed="rId5"/>
          <a:stretch>
            <a:fillRect/>
          </a:stretch>
        </p:blipFill>
        <p:spPr>
          <a:xfrm>
            <a:off x="6625878" y="1708981"/>
            <a:ext cx="4701947" cy="4092295"/>
          </a:xfrm>
          <a:prstGeom prst="rect">
            <a:avLst/>
          </a:prstGeom>
        </p:spPr>
      </p:pic>
    </p:spTree>
    <p:extLst>
      <p:ext uri="{BB962C8B-B14F-4D97-AF65-F5344CB8AC3E}">
        <p14:creationId xmlns:p14="http://schemas.microsoft.com/office/powerpoint/2010/main" val="266210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b="0" i="0" u="none" strike="noStrike" kern="0" cap="none" spc="0" normalizeH="0" baseline="0" noProof="0">
              <a:ln>
                <a:noFill/>
              </a:ln>
              <a:solidFill>
                <a:srgbClr val="44546A"/>
              </a:solidFill>
              <a:effectLst/>
              <a:uLnTx/>
              <a:uFillTx/>
              <a:sym typeface="Trebuchet MS"/>
            </a:endParaRPr>
          </a:p>
        </p:txBody>
      </p:sp>
      <p:sp>
        <p:nvSpPr>
          <p:cNvPr id="6" name="TextBox 5">
            <a:extLst>
              <a:ext uri="{FF2B5EF4-FFF2-40B4-BE49-F238E27FC236}">
                <a16:creationId xmlns:a16="http://schemas.microsoft.com/office/drawing/2014/main" id="{CFDD462A-27FB-EC82-1440-E4AC98C1352B}"/>
              </a:ext>
            </a:extLst>
          </p:cNvPr>
          <p:cNvSpPr txBox="1"/>
          <p:nvPr/>
        </p:nvSpPr>
        <p:spPr>
          <a:xfrm>
            <a:off x="442452" y="393291"/>
            <a:ext cx="6361471" cy="800219"/>
          </a:xfrm>
          <a:prstGeom prst="rect">
            <a:avLst/>
          </a:prstGeom>
          <a:noFill/>
        </p:spPr>
        <p:txBody>
          <a:bodyPr wrap="square" rtlCol="0">
            <a:spAutoFit/>
          </a:bodyPr>
          <a:lstStyle/>
          <a:p>
            <a:r>
              <a:rPr lang="en-US" sz="3200" b="1" i="0" dirty="0">
                <a:solidFill>
                  <a:srgbClr val="C00000"/>
                </a:solidFill>
                <a:effectLst/>
                <a:highlight>
                  <a:srgbClr val="FFFFFF"/>
                </a:highlight>
                <a:latin typeface="+mn-lt"/>
              </a:rPr>
              <a:t>Pandas Styling</a:t>
            </a:r>
          </a:p>
          <a:p>
            <a:endParaRPr lang="en-US" dirty="0"/>
          </a:p>
        </p:txBody>
      </p:sp>
      <p:sp>
        <p:nvSpPr>
          <p:cNvPr id="10" name="TextBox 9">
            <a:extLst>
              <a:ext uri="{FF2B5EF4-FFF2-40B4-BE49-F238E27FC236}">
                <a16:creationId xmlns:a16="http://schemas.microsoft.com/office/drawing/2014/main" id="{81346463-E801-9993-403B-439F8EEABF6B}"/>
              </a:ext>
            </a:extLst>
          </p:cNvPr>
          <p:cNvSpPr txBox="1"/>
          <p:nvPr/>
        </p:nvSpPr>
        <p:spPr>
          <a:xfrm>
            <a:off x="530942" y="2598003"/>
            <a:ext cx="10682259" cy="2031325"/>
          </a:xfrm>
          <a:prstGeom prst="rect">
            <a:avLst/>
          </a:prstGeom>
          <a:noFill/>
        </p:spPr>
        <p:txBody>
          <a:bodyPr wrap="square" rtlCol="0">
            <a:spAutoFit/>
          </a:bodyPr>
          <a:lstStyle/>
          <a:p>
            <a:r>
              <a:rPr lang="en-US" sz="1800" dirty="0">
                <a:latin typeface="+mn-lt"/>
              </a:rPr>
              <a:t>The style module offers a variety of choices for altering the appearance of the data, giving us the ability to personalize aspects such as:</a:t>
            </a:r>
          </a:p>
          <a:p>
            <a:endParaRPr lang="en-US" sz="1800" dirty="0">
              <a:latin typeface="+mn-lt"/>
            </a:endParaRPr>
          </a:p>
          <a:p>
            <a:pPr marL="342900" indent="-342900">
              <a:buFont typeface="+mj-lt"/>
              <a:buAutoNum type="arabicPeriod"/>
            </a:pPr>
            <a:r>
              <a:rPr lang="en-US" sz="1800" dirty="0">
                <a:latin typeface="+mn-lt"/>
              </a:rPr>
              <a:t>Cell Coloring: Applying various colors depending on cell values or conditions.</a:t>
            </a:r>
          </a:p>
          <a:p>
            <a:pPr marL="342900" indent="-342900">
              <a:buFont typeface="+mj-lt"/>
              <a:buAutoNum type="arabicPeriod"/>
            </a:pPr>
            <a:r>
              <a:rPr lang="en-US" sz="1800" dirty="0">
                <a:latin typeface="+mn-lt"/>
              </a:rPr>
              <a:t>Highlighting: Drawing attention to specific rows, columns, or values.</a:t>
            </a:r>
          </a:p>
          <a:p>
            <a:pPr marL="342900" indent="-342900">
              <a:buFont typeface="+mj-lt"/>
              <a:buAutoNum type="arabicPeriod"/>
            </a:pPr>
            <a:r>
              <a:rPr lang="en-US" sz="1800" dirty="0">
                <a:latin typeface="+mn-lt"/>
              </a:rPr>
              <a:t>Formatting: Modifying the format of the displayed values, including precision and alignment.</a:t>
            </a:r>
          </a:p>
          <a:p>
            <a:pPr marL="342900" indent="-342900">
              <a:buFont typeface="+mj-lt"/>
              <a:buAutoNum type="arabicPeriod"/>
            </a:pPr>
            <a:r>
              <a:rPr lang="en-US" sz="1800" dirty="0">
                <a:latin typeface="+mn-lt"/>
              </a:rPr>
              <a:t>Bar Charts: Displaying data using horizontal or vertical bar charts within</a:t>
            </a:r>
          </a:p>
        </p:txBody>
      </p:sp>
    </p:spTree>
    <p:extLst>
      <p:ext uri="{BB962C8B-B14F-4D97-AF65-F5344CB8AC3E}">
        <p14:creationId xmlns:p14="http://schemas.microsoft.com/office/powerpoint/2010/main" val="243741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4" name="TextBox 3">
            <a:extLst>
              <a:ext uri="{FF2B5EF4-FFF2-40B4-BE49-F238E27FC236}">
                <a16:creationId xmlns:a16="http://schemas.microsoft.com/office/drawing/2014/main" id="{2274BCCF-9D05-16BF-DED4-7A537827DAC1}"/>
              </a:ext>
            </a:extLst>
          </p:cNvPr>
          <p:cNvSpPr txBox="1"/>
          <p:nvPr/>
        </p:nvSpPr>
        <p:spPr>
          <a:xfrm>
            <a:off x="412955" y="491613"/>
            <a:ext cx="5555226" cy="584775"/>
          </a:xfrm>
          <a:prstGeom prst="rect">
            <a:avLst/>
          </a:prstGeom>
          <a:noFill/>
        </p:spPr>
        <p:txBody>
          <a:bodyPr wrap="square" rtlCol="0">
            <a:spAutoFit/>
          </a:bodyPr>
          <a:lstStyle/>
          <a:p>
            <a:r>
              <a:rPr lang="en-US" sz="3200" b="1" dirty="0">
                <a:solidFill>
                  <a:srgbClr val="C00000"/>
                </a:solidFill>
                <a:latin typeface="+mn-lt"/>
              </a:rPr>
              <a:t>Conclusion</a:t>
            </a:r>
          </a:p>
        </p:txBody>
      </p:sp>
      <p:sp>
        <p:nvSpPr>
          <p:cNvPr id="5" name="TextBox 4">
            <a:extLst>
              <a:ext uri="{FF2B5EF4-FFF2-40B4-BE49-F238E27FC236}">
                <a16:creationId xmlns:a16="http://schemas.microsoft.com/office/drawing/2014/main" id="{C7222729-0DCE-087E-4538-A0476EBA83A3}"/>
              </a:ext>
            </a:extLst>
          </p:cNvPr>
          <p:cNvSpPr txBox="1"/>
          <p:nvPr/>
        </p:nvSpPr>
        <p:spPr>
          <a:xfrm>
            <a:off x="914400" y="2923511"/>
            <a:ext cx="9694606" cy="1200329"/>
          </a:xfrm>
          <a:prstGeom prst="rect">
            <a:avLst/>
          </a:prstGeom>
          <a:noFill/>
        </p:spPr>
        <p:txBody>
          <a:bodyPr wrap="square" rtlCol="0">
            <a:spAutoFit/>
          </a:bodyPr>
          <a:lstStyle/>
          <a:p>
            <a:r>
              <a:rPr lang="en-US" sz="1800" dirty="0">
                <a:latin typeface="+mn-lt"/>
              </a:rPr>
              <a:t>The Styler object is a property that provides valuable methods for formatting and presenting DataFrames. Styling is achieved through the use of CSS. By creating "style functions" that accept scalars, DataFrames, or Series, you can generate DataFrames or Series with CSS "attribute: value" pairs corresponding to the values.</a:t>
            </a:r>
          </a:p>
        </p:txBody>
      </p:sp>
    </p:spTree>
    <p:extLst>
      <p:ext uri="{BB962C8B-B14F-4D97-AF65-F5344CB8AC3E}">
        <p14:creationId xmlns:p14="http://schemas.microsoft.com/office/powerpoint/2010/main" val="334106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4" name="TextBox 3">
            <a:extLst>
              <a:ext uri="{FF2B5EF4-FFF2-40B4-BE49-F238E27FC236}">
                <a16:creationId xmlns:a16="http://schemas.microsoft.com/office/drawing/2014/main" id="{1FA78477-AFA4-6653-5237-A2AF4C33A648}"/>
              </a:ext>
            </a:extLst>
          </p:cNvPr>
          <p:cNvSpPr txBox="1"/>
          <p:nvPr/>
        </p:nvSpPr>
        <p:spPr>
          <a:xfrm>
            <a:off x="1150373" y="2129557"/>
            <a:ext cx="9743768" cy="3170099"/>
          </a:xfrm>
          <a:prstGeom prst="rect">
            <a:avLst/>
          </a:prstGeom>
          <a:noFill/>
        </p:spPr>
        <p:txBody>
          <a:bodyPr wrap="square" rtlCol="0">
            <a:spAutoFit/>
          </a:bodyPr>
          <a:lstStyle/>
          <a:p>
            <a:r>
              <a:rPr lang="en-US" sz="2000" dirty="0"/>
              <a:t>    If the goal is to maximize revenue, then the objective function could be the overall revenue generated from selling tickets to the customers. </a:t>
            </a:r>
          </a:p>
          <a:p>
            <a:endParaRPr lang="en-US" sz="2000" dirty="0"/>
          </a:p>
          <a:p>
            <a:r>
              <a:rPr lang="en-US" sz="2000" dirty="0"/>
              <a:t>    Constraints : These are the limitations for real- world price optimization and the requirements that should be considered when to determine the price </a:t>
            </a:r>
          </a:p>
          <a:p>
            <a:endParaRPr lang="en-US" sz="2000" dirty="0"/>
          </a:p>
          <a:p>
            <a:r>
              <a:rPr lang="en-US" sz="2000" dirty="0"/>
              <a:t>Optimization. These constraints includes: maximum &amp; minimum prices of tickets, available inventory, number of seats left, Days left before travel, or any other business constraints related to business.</a:t>
            </a:r>
          </a:p>
          <a:p>
            <a:endParaRPr lang="en-US" sz="2000" dirty="0"/>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4228</TotalTime>
  <Words>366</Words>
  <Application>Microsoft Office PowerPoint</Application>
  <PresentationFormat>Widescreen</PresentationFormat>
  <Paragraphs>37</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Transform Pandas DataFrame</vt:lpstr>
      <vt:lpstr>Agenda</vt:lpstr>
      <vt:lpstr>Pandas Style is a module in the Pandas library that offers tools for producing HTML-styled versions of DataFrames. This feature permits users to personalize the visual display of DataFrames when viewing them. The primary function of Pandas Style is its capacity to emphasize, color, and format cells based on specific criteria, aiding in the visual detection of patterns and trends within datasets.</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38</cp:revision>
  <dcterms:created xsi:type="dcterms:W3CDTF">2022-04-11T12:34:12Z</dcterms:created>
  <dcterms:modified xsi:type="dcterms:W3CDTF">2024-07-08T15:10:44Z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